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7" r:id="rId9"/>
    <p:sldId id="276" r:id="rId10"/>
    <p:sldId id="258" r:id="rId11"/>
    <p:sldId id="259" r:id="rId12"/>
    <p:sldId id="283" r:id="rId13"/>
    <p:sldId id="26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E6C9-E6EC-4436-9254-EFFFBAB49448}" type="datetimeFigureOut">
              <a:rPr lang="en-US" smtClean="0"/>
              <a:pPr/>
              <a:t>21/04/21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311-B95E-4C8C-8CFE-DB44EE2A7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498F-1A9E-489A-9116-82E50CA95E02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2D5C-E741-40DB-82FB-78385135D0E8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CBB2-269E-4606-B13C-39CB780124CA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F88-FEB8-4A82-8E4F-26E27A54350D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FC00-8F0F-4169-BF8D-B972DC09B8D9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ECBD-44CD-4671-AC39-9A39903D4900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53AB-297E-4A24-8EF0-FBBD1E8AE163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1F88-E5FB-473D-8D6C-BD51AA2AD392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77E5-F676-4DC6-9686-84E49F572793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416F-ED08-4C2A-BFAB-0E522386E149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7C3-80B2-443E-B67D-4DD3A50C5766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2519-B0DD-42E6-A226-A5F338897398}" type="datetime3">
              <a:rPr lang="en-US" smtClean="0"/>
              <a:pPr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143272"/>
          </a:xfrm>
        </p:spPr>
        <p:txBody>
          <a:bodyPr>
            <a:normAutofit/>
          </a:bodyPr>
          <a:lstStyle/>
          <a:p>
            <a:r>
              <a:rPr lang="sr-Latn-RS" sz="1800" dirty="0"/>
              <a:t>Fizičke osnove elektroterapije i elektrodijagnostike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/>
              <a:t> </a:t>
            </a:r>
            <a:r>
              <a:rPr lang="sr-Latn-RS" sz="1600" dirty="0"/>
              <a:t>Modul D: Diplomirani fizičar – medicinska fizika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sr-Latn-RS" sz="1600" dirty="0"/>
              <a:t>pod rukovodstvom pr</a:t>
            </a:r>
            <a:r>
              <a:rPr lang="en-US" sz="1600" dirty="0"/>
              <a:t>o</a:t>
            </a:r>
            <a:r>
              <a:rPr lang="sr-Latn-RS" sz="1600" dirty="0" smtClean="0"/>
              <a:t>f</a:t>
            </a:r>
            <a:r>
              <a:rPr lang="en-US" sz="1600" dirty="0" smtClean="0"/>
              <a:t>.</a:t>
            </a:r>
            <a:r>
              <a:rPr lang="sr-Latn-RS" sz="1600" dirty="0" smtClean="0"/>
              <a:t> Nenada </a:t>
            </a:r>
            <a:r>
              <a:rPr lang="sr-Latn-RS" sz="1600" dirty="0"/>
              <a:t>Stevanovića</a:t>
            </a:r>
            <a:r>
              <a:rPr lang="ru-RU" sz="1600" dirty="0"/>
              <a:t> </a:t>
            </a:r>
            <a:r>
              <a:rPr lang="sr-Latn-RS" sz="1600" dirty="0"/>
              <a:t/>
            </a:r>
            <a:br>
              <a:rPr lang="sr-Latn-RS" sz="1600" dirty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en-US" sz="3100" b="1" dirty="0" smtClean="0"/>
              <a:t>FIZIKA ULTRAZVUKA. UPOZNAVANJE SA HARDVEROM ULTRAZVU</a:t>
            </a:r>
            <a:r>
              <a:rPr lang="sr-Latn-RS" sz="3100" b="1" dirty="0" smtClean="0"/>
              <a:t>ČNOG APARATA.</a:t>
            </a:r>
            <a:r>
              <a:rPr lang="sr-Latn-RS" sz="2700" dirty="0"/>
              <a:t/>
            </a:r>
            <a:br>
              <a:rPr lang="sr-Latn-RS" sz="2700" dirty="0"/>
            </a:br>
            <a:r>
              <a:rPr lang="en-US" sz="1800" dirty="0" smtClean="0"/>
              <a:t>V</a:t>
            </a:r>
            <a:r>
              <a:rPr lang="sr-Latn-RS" sz="1800" dirty="0" smtClean="0"/>
              <a:t>III</a:t>
            </a:r>
            <a:r>
              <a:rPr lang="en-US" sz="1800" dirty="0" smtClean="0"/>
              <a:t> </a:t>
            </a:r>
            <a:r>
              <a:rPr lang="sr-Latn-RS" sz="1800" dirty="0"/>
              <a:t>nedelja predavanja i vežbi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681162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>
                <a:solidFill>
                  <a:schemeClr val="tx1"/>
                </a:solidFill>
                <a:latin typeface="+mj-lt"/>
              </a:rPr>
              <a:t>Dr sci.med Jovan B. Jovanović</a:t>
            </a:r>
            <a:endParaRPr lang="sr-Cyrl-RS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>
                <a:solidFill>
                  <a:schemeClr val="tx1"/>
                </a:solidFill>
                <a:latin typeface="+mj-lt"/>
              </a:rPr>
              <a:t>Specijalista interne medicine - kardiolog</a:t>
            </a:r>
            <a:endParaRPr lang="sr-Cyrl-RS" sz="2600" b="1" dirty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>
                <a:solidFill>
                  <a:schemeClr val="tx1"/>
                </a:solidFill>
                <a:latin typeface="+mj-lt"/>
              </a:rPr>
              <a:t>Odsek za ishemijske bolesti srca</a:t>
            </a:r>
            <a:r>
              <a:rPr lang="sr-Cyrl-RS" sz="26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sr-Latn-RS" sz="2600" b="1" dirty="0">
                <a:solidFill>
                  <a:schemeClr val="tx1"/>
                </a:solidFill>
                <a:latin typeface="+mj-lt"/>
              </a:rPr>
              <a:t>Klinika za kardiologiju, Univerzitetski Klinički Centar Kragujevac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286908" cy="928694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prstClr val="black"/>
                </a:solidFill>
              </a:rPr>
              <a:t>SLEPI MIŠEVI ŠALJU I PRIMAJU ULTRAZVUČNE </a:t>
            </a:r>
            <a:r>
              <a:rPr lang="sr-Latn-RS" sz="3200" b="1" dirty="0" smtClean="0">
                <a:solidFill>
                  <a:prstClr val="black"/>
                </a:solidFill>
              </a:rPr>
              <a:t>T</a:t>
            </a:r>
            <a:r>
              <a:rPr lang="en-US" sz="3200" b="1" dirty="0" smtClean="0">
                <a:solidFill>
                  <a:prstClr val="black"/>
                </a:solidFill>
              </a:rPr>
              <a:t>ALAS</a:t>
            </a:r>
            <a:r>
              <a:rPr lang="sr-Latn-RS" sz="3200" b="1" dirty="0" smtClean="0">
                <a:solidFill>
                  <a:prstClr val="black"/>
                </a:solidFill>
              </a:rPr>
              <a:t>E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424114"/>
            <a:ext cx="3643338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5725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OTKRIVANJE PODMORNICA POMOĆU SONARA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66950"/>
            <a:ext cx="4800600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857224" y="928670"/>
            <a:ext cx="7340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sr-Latn-R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JA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 DONALD (IAN DONALD)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724400" cy="3179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928802"/>
            <a:ext cx="2563812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0" y="1928802"/>
            <a:ext cx="3175000" cy="3219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3578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600" dirty="0" smtClean="0">
                <a:cs typeface="Arial" charset="0"/>
              </a:rPr>
              <a:t>Jedan od pionira u razvoju ultrazvuka je bio škotlanđanin Jan Donald. </a:t>
            </a:r>
          </a:p>
          <a:p>
            <a:r>
              <a:rPr lang="sr-Latn-CS" sz="1600" dirty="0" smtClean="0">
                <a:cs typeface="Arial" charset="0"/>
              </a:rPr>
              <a:t>Upoznavši se u ratu sa radom sonara i radara to znanje je kasnije iskoristio u primeni ultrazvuka u medicini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85725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OSNOVNA ŠEMA </a:t>
            </a:r>
            <a:r>
              <a:rPr lang="en-US" sz="3600" b="1" dirty="0" smtClean="0"/>
              <a:t>U</a:t>
            </a:r>
            <a:r>
              <a:rPr lang="sr-Latn-RS" sz="3600" b="1" dirty="0" smtClean="0"/>
              <a:t>LTRA</a:t>
            </a:r>
            <a:r>
              <a:rPr lang="en-US" sz="3600" b="1" dirty="0" smtClean="0"/>
              <a:t>Z</a:t>
            </a:r>
            <a:r>
              <a:rPr lang="sr-Latn-RS" sz="3600" b="1" dirty="0" smtClean="0"/>
              <a:t>VUČNOG</a:t>
            </a:r>
            <a:r>
              <a:rPr lang="en-US" sz="3600" b="1" dirty="0" smtClean="0"/>
              <a:t> </a:t>
            </a:r>
            <a:r>
              <a:rPr lang="en-US" sz="3600" b="1" dirty="0" smtClean="0"/>
              <a:t>APARATA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3115"/>
            <a:ext cx="7810528" cy="350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85725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SONDE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4270375" cy="183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2888" y="1857364"/>
            <a:ext cx="3486150" cy="4162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4282" y="4429132"/>
            <a:ext cx="496887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b="1" dirty="0" smtClean="0"/>
              <a:t>Po obodu sonde je niz kristala, koji pretvaraju električne impulse u ultrazvučne talase, i primaju odbijene talase i pretvaraju ih u električne impulse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b="1" dirty="0" smtClean="0"/>
              <a:t>Sonda je i generator i prijemnik</a:t>
            </a:r>
            <a:endParaRPr lang="sr-Latn-C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85725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ULTRAZVUČNA DIJAGNOSTIKA - TALASNO KRETANJE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286388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2000" b="1" dirty="0" smtClean="0"/>
              <a:t> </a:t>
            </a:r>
            <a:r>
              <a:rPr lang="sr-Latn-CS" sz="2000" dirty="0" smtClean="0"/>
              <a:t>Prva komponenta koja učestvuje u dobijanju slike pomoću ultrazvuka je talas i njegovo prostiranje</a:t>
            </a:r>
            <a:endParaRPr lang="sr-Latn-CS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267200" cy="2814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6"/>
            <a:ext cx="3965742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JEDNODIMENZIONALNA SLIKA - A NAČIN (A MODE)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143404" cy="207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428868"/>
            <a:ext cx="4152900" cy="346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JEDNODIMENZIONALNA SLIKA - M NAČIN (M MODE)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5500725" cy="366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JEDNO- </a:t>
            </a:r>
            <a:r>
              <a:rPr lang="en-US" sz="3600" b="1" dirty="0" smtClean="0"/>
              <a:t>I DVODIMENZIONALNA SLIKA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752600" y="2281238"/>
            <a:ext cx="5637213" cy="3813175"/>
            <a:chOff x="1104" y="1437"/>
            <a:chExt cx="3551" cy="240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1437"/>
              <a:ext cx="3552" cy="2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04" y="1437"/>
              <a:ext cx="3552" cy="2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DOP</a:t>
            </a:r>
            <a:r>
              <a:rPr lang="sr-Latn-RS" sz="3600" b="1" dirty="0" smtClean="0"/>
              <a:t>P</a:t>
            </a:r>
            <a:r>
              <a:rPr lang="en-US" sz="3600" b="1" dirty="0" smtClean="0"/>
              <a:t>LEROV </a:t>
            </a:r>
            <a:r>
              <a:rPr lang="en-US" sz="3600" b="1" dirty="0" smtClean="0"/>
              <a:t>EFEKAT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0" y="58578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1400" dirty="0" smtClean="0"/>
              <a:t>Promena  učestalosti (frekvencije)  zvuka,  svetlosti  ili  drugih  talasa, prouzrokovana  kretanjem  izvora  ili  posmatrača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sz="1400" dirty="0" smtClean="0"/>
              <a:t>Promena  učestalosti  se  zove Dopplerov  ili  frekventni  pomak</a:t>
            </a:r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9144000" cy="22145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642934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PODELA TALASA</a:t>
            </a:r>
            <a:endParaRPr lang="en-US" sz="3200" b="1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6248400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28596" y="5429264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b="1" dirty="0" smtClean="0">
                <a:latin typeface="+mj-lt"/>
              </a:rPr>
              <a:t>Talasi  se  dele  u  dve  grupe:</a:t>
            </a:r>
            <a:endParaRPr lang="sr-Latn-CS" b="1" dirty="0" smtClean="0">
              <a:latin typeface="+mj-lt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b="1" dirty="0" smtClean="0">
                <a:latin typeface="+mj-lt"/>
              </a:rPr>
              <a:t>ELEKTROMAGNETNI – </a:t>
            </a:r>
            <a:r>
              <a:rPr lang="sr-Latn-CS" b="1" dirty="0" smtClean="0">
                <a:latin typeface="+mj-lt"/>
              </a:rPr>
              <a:t>svetlost, radio talasi, gama zraci</a:t>
            </a:r>
            <a:endParaRPr lang="sr-Latn-CS" b="1" dirty="0" smtClean="0">
              <a:latin typeface="+mj-lt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r-Latn-CS" b="1" dirty="0" smtClean="0">
                <a:latin typeface="+mj-lt"/>
              </a:rPr>
              <a:t>MEHANIČKI TALASI – </a:t>
            </a:r>
            <a:r>
              <a:rPr lang="sr-Latn-CS" b="1" dirty="0" smtClean="0">
                <a:solidFill>
                  <a:srgbClr val="FF0000"/>
                </a:solidFill>
                <a:latin typeface="+mj-lt"/>
              </a:rPr>
              <a:t>zvuk</a:t>
            </a:r>
            <a:r>
              <a:rPr lang="sr-Latn-CS" b="1" dirty="0" smtClean="0">
                <a:latin typeface="+mj-lt"/>
              </a:rPr>
              <a:t>, seizmički, plimski talasi</a:t>
            </a:r>
            <a:endParaRPr lang="sr-Latn-C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DOPLEROV  POMAK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0" y="571501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dirty="0" smtClean="0"/>
              <a:t>Promena  učesta</a:t>
            </a:r>
            <a:r>
              <a:rPr lang="sr-Latn-RS" sz="1600" dirty="0" smtClean="0"/>
              <a:t>l</a:t>
            </a:r>
            <a:r>
              <a:rPr lang="it-IT" sz="1600" dirty="0" smtClean="0"/>
              <a:t>osti</a:t>
            </a:r>
            <a:r>
              <a:rPr lang="sr-Latn-RS" sz="1600" dirty="0" smtClean="0"/>
              <a:t> </a:t>
            </a:r>
            <a:r>
              <a:rPr lang="it-IT" sz="1600" dirty="0" smtClean="0"/>
              <a:t>se zove</a:t>
            </a:r>
            <a:r>
              <a:rPr lang="sr-Latn-RS" sz="1600" dirty="0" smtClean="0"/>
              <a:t> </a:t>
            </a:r>
            <a:r>
              <a:rPr lang="it-IT" sz="1600" dirty="0" smtClean="0"/>
              <a:t>frekventni  pomak</a:t>
            </a:r>
            <a:endParaRPr lang="it-IT" sz="16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t="18987" b="4563"/>
          <a:stretch>
            <a:fillRect/>
          </a:stretch>
        </p:blipFill>
        <p:spPr bwMode="auto">
          <a:xfrm>
            <a:off x="357158" y="1785926"/>
            <a:ext cx="8305800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DOPLEROV  POMAK</a:t>
            </a:r>
            <a:endParaRPr lang="en-US" sz="3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0" y="57150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dirty="0" smtClean="0"/>
              <a:t>Izračunavanje  frekventnog  pomaka</a:t>
            </a:r>
            <a:endParaRPr lang="it-IT" dirty="0" smtClean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8305800" cy="378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IZRAČUNAVANJE  FREKVENTNOG  POMAKA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Comment 133"/>
          <p:cNvSpPr>
            <a:spLocks noChangeArrowheads="1"/>
          </p:cNvSpPr>
          <p:nvPr/>
        </p:nvSpPr>
        <p:spPr bwMode="auto">
          <a:xfrm>
            <a:off x="150813" y="1643050"/>
            <a:ext cx="4249737" cy="2462213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1400" dirty="0" err="1">
                <a:latin typeface="+mj-lt"/>
                <a:cs typeface="Times New Roman" pitchFamily="16" charset="0"/>
              </a:rPr>
              <a:t>Isti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fenomen</a:t>
            </a:r>
            <a:r>
              <a:rPr lang="en-GB" sz="1400" dirty="0">
                <a:latin typeface="+mj-lt"/>
                <a:cs typeface="Times New Roman" pitchFamily="16" charset="0"/>
              </a:rPr>
              <a:t> se </a:t>
            </a:r>
            <a:r>
              <a:rPr lang="en-GB" sz="1400" dirty="0" err="1">
                <a:latin typeface="+mj-lt"/>
                <a:cs typeface="Times New Roman" pitchFamily="16" charset="0"/>
              </a:rPr>
              <a:t>sreće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kada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ultrazvučni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talas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udari</a:t>
            </a:r>
            <a:r>
              <a:rPr lang="en-GB" sz="1400" dirty="0">
                <a:latin typeface="+mj-lt"/>
                <a:cs typeface="Times New Roman" pitchFamily="16" charset="0"/>
              </a:rPr>
              <a:t> u </a:t>
            </a:r>
            <a:r>
              <a:rPr lang="en-GB" sz="1400" dirty="0" err="1">
                <a:latin typeface="+mj-lt"/>
                <a:cs typeface="Times New Roman" pitchFamily="16" charset="0"/>
              </a:rPr>
              <a:t>crveno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krvno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zrnce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vaskularnog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sistema</a:t>
            </a:r>
            <a:r>
              <a:rPr lang="en-GB" sz="1400" dirty="0">
                <a:latin typeface="+mj-lt"/>
                <a:cs typeface="Times New Roman" pitchFamily="16" charset="0"/>
              </a:rPr>
              <a:t>. 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1400" dirty="0" err="1">
                <a:latin typeface="+mj-lt"/>
                <a:cs typeface="Times New Roman" pitchFamily="16" charset="0"/>
              </a:rPr>
              <a:t>Posmatrajući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veličine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zrnaca</a:t>
            </a:r>
            <a:r>
              <a:rPr lang="en-GB" sz="1400" dirty="0">
                <a:latin typeface="+mj-lt"/>
                <a:cs typeface="Times New Roman" pitchFamily="16" charset="0"/>
              </a:rPr>
              <a:t>, u </a:t>
            </a:r>
            <a:r>
              <a:rPr lang="en-GB" sz="1400" dirty="0" err="1">
                <a:latin typeface="+mj-lt"/>
                <a:cs typeface="Times New Roman" pitchFamily="16" charset="0"/>
              </a:rPr>
              <a:t>poređenju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sa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talasnom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dužinom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ultrazvučnih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talasa</a:t>
            </a:r>
            <a:r>
              <a:rPr lang="en-GB" sz="1400" dirty="0">
                <a:latin typeface="+mj-lt"/>
                <a:cs typeface="Times New Roman" pitchFamily="16" charset="0"/>
              </a:rPr>
              <a:t>, </a:t>
            </a:r>
            <a:r>
              <a:rPr lang="en-GB" sz="1400" dirty="0" err="1">
                <a:latin typeface="+mj-lt"/>
                <a:cs typeface="Times New Roman" pitchFamily="16" charset="0"/>
              </a:rPr>
              <a:t>crvena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krvna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zrnca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su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kao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reflektori</a:t>
            </a:r>
            <a:r>
              <a:rPr lang="en-GB" sz="1400" dirty="0">
                <a:latin typeface="+mj-lt"/>
                <a:cs typeface="Times New Roman" pitchFamily="16" charset="0"/>
              </a:rPr>
              <a:t>, </a:t>
            </a:r>
            <a:r>
              <a:rPr lang="en-GB" sz="1400" dirty="0" err="1">
                <a:latin typeface="+mj-lt"/>
                <a:cs typeface="Times New Roman" pitchFamily="16" charset="0"/>
              </a:rPr>
              <a:t>zato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ih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možemo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smatrati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kao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izvor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signala</a:t>
            </a:r>
            <a:r>
              <a:rPr lang="en-GB" sz="1400" dirty="0">
                <a:latin typeface="+mj-lt"/>
                <a:cs typeface="Times New Roman" pitchFamily="16" charset="0"/>
              </a:rPr>
              <a:t> a </a:t>
            </a:r>
            <a:r>
              <a:rPr lang="en-GB" sz="1400" dirty="0" err="1">
                <a:latin typeface="+mj-lt"/>
                <a:cs typeface="Times New Roman" pitchFamily="16" charset="0"/>
              </a:rPr>
              <a:t>sondu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kao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posmatrača</a:t>
            </a:r>
            <a:r>
              <a:rPr lang="en-GB" sz="1400" dirty="0">
                <a:latin typeface="+mj-lt"/>
                <a:cs typeface="Times New Roman" pitchFamily="16" charset="0"/>
              </a:rPr>
              <a:t> (</a:t>
            </a:r>
            <a:r>
              <a:rPr lang="en-GB" sz="1400" dirty="0" err="1">
                <a:latin typeface="+mj-lt"/>
                <a:cs typeface="Times New Roman" pitchFamily="16" charset="0"/>
              </a:rPr>
              <a:t>prijemnik</a:t>
            </a:r>
            <a:r>
              <a:rPr lang="en-GB" sz="1400" dirty="0">
                <a:latin typeface="+mj-lt"/>
                <a:cs typeface="Times New Roman" pitchFamily="16" charset="0"/>
              </a:rPr>
              <a:t>).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1400" dirty="0" err="1">
                <a:latin typeface="+mj-lt"/>
                <a:cs typeface="Times New Roman" pitchFamily="16" charset="0"/>
              </a:rPr>
              <a:t>Ako</a:t>
            </a:r>
            <a:r>
              <a:rPr lang="en-GB" sz="1400" dirty="0">
                <a:latin typeface="+mj-lt"/>
                <a:cs typeface="Times New Roman" pitchFamily="16" charset="0"/>
              </a:rPr>
              <a:t> je </a:t>
            </a:r>
            <a:r>
              <a:rPr lang="en-GB" sz="1400" dirty="0" err="1">
                <a:latin typeface="+mj-lt"/>
                <a:cs typeface="Times New Roman" pitchFamily="16" charset="0"/>
              </a:rPr>
              <a:t>Dopplerov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pomeraj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negativan</a:t>
            </a:r>
            <a:r>
              <a:rPr lang="en-GB" sz="1400" dirty="0">
                <a:latin typeface="+mj-lt"/>
                <a:cs typeface="Times New Roman" pitchFamily="16" charset="0"/>
              </a:rPr>
              <a:t> (</a:t>
            </a:r>
            <a:r>
              <a:rPr lang="en-GB" sz="1400" dirty="0" err="1">
                <a:latin typeface="+mj-lt"/>
                <a:cs typeface="Times New Roman" pitchFamily="16" charset="0"/>
              </a:rPr>
              <a:t>prenešeni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frekventni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pomeraj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umanjuje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vrednost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originalno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emitovane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frekvence</a:t>
            </a:r>
            <a:r>
              <a:rPr lang="en-GB" sz="1400" dirty="0">
                <a:latin typeface="+mj-lt"/>
                <a:cs typeface="Times New Roman" pitchFamily="16" charset="0"/>
              </a:rPr>
              <a:t>) a to se </a:t>
            </a:r>
            <a:r>
              <a:rPr lang="en-GB" sz="1400" dirty="0" err="1">
                <a:latin typeface="+mj-lt"/>
                <a:cs typeface="Times New Roman" pitchFamily="16" charset="0"/>
              </a:rPr>
              <a:t>dešava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pri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protoku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krvi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od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sonde</a:t>
            </a:r>
            <a:r>
              <a:rPr lang="en-GB" sz="1400" dirty="0">
                <a:latin typeface="+mj-lt"/>
                <a:cs typeface="Times New Roman" pitchFamily="16" charset="0"/>
              </a:rPr>
              <a:t>, (</a:t>
            </a:r>
            <a:r>
              <a:rPr lang="en-GB" sz="1400" dirty="0" err="1">
                <a:latin typeface="+mj-lt"/>
                <a:cs typeface="Times New Roman" pitchFamily="16" charset="0"/>
              </a:rPr>
              <a:t>obrnuto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će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biti</a:t>
            </a:r>
            <a:r>
              <a:rPr lang="en-GB" sz="1400" dirty="0">
                <a:latin typeface="+mj-lt"/>
                <a:cs typeface="Times New Roman" pitchFamily="16" charset="0"/>
              </a:rPr>
              <a:t> + </a:t>
            </a:r>
            <a:r>
              <a:rPr lang="en-GB" sz="1400" dirty="0" err="1">
                <a:latin typeface="+mj-lt"/>
                <a:cs typeface="Times New Roman" pitchFamily="16" charset="0"/>
              </a:rPr>
              <a:t>pomeraj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za</a:t>
            </a:r>
            <a:r>
              <a:rPr lang="en-GB" sz="1400" dirty="0">
                <a:latin typeface="+mj-lt"/>
                <a:cs typeface="Times New Roman" pitchFamily="16" charset="0"/>
              </a:rPr>
              <a:t> </a:t>
            </a:r>
            <a:r>
              <a:rPr lang="en-GB" sz="1400" dirty="0" err="1">
                <a:latin typeface="+mj-lt"/>
                <a:cs typeface="Times New Roman" pitchFamily="16" charset="0"/>
              </a:rPr>
              <a:t>smer</a:t>
            </a:r>
            <a:r>
              <a:rPr lang="en-GB" sz="1400" dirty="0">
                <a:latin typeface="+mj-lt"/>
                <a:cs typeface="Times New Roman" pitchFamily="16" charset="0"/>
              </a:rPr>
              <a:t> ka </a:t>
            </a:r>
            <a:r>
              <a:rPr lang="en-GB" sz="1400" dirty="0" err="1">
                <a:latin typeface="+mj-lt"/>
                <a:cs typeface="Times New Roman" pitchFamily="16" charset="0"/>
              </a:rPr>
              <a:t>sondi</a:t>
            </a:r>
            <a:r>
              <a:rPr lang="en-GB" sz="1400" dirty="0">
                <a:latin typeface="+mj-lt"/>
                <a:cs typeface="Times New Roman" pitchFamily="16" charset="0"/>
              </a:rPr>
              <a:t>).</a:t>
            </a:r>
          </a:p>
        </p:txBody>
      </p:sp>
      <p:sp>
        <p:nvSpPr>
          <p:cNvPr id="10" name="Comment 119"/>
          <p:cNvSpPr>
            <a:spLocks noChangeArrowheads="1"/>
          </p:cNvSpPr>
          <p:nvPr/>
        </p:nvSpPr>
        <p:spPr bwMode="auto">
          <a:xfrm>
            <a:off x="142844" y="4214818"/>
            <a:ext cx="4249737" cy="1631216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1400" dirty="0">
                <a:latin typeface="+mj-lt"/>
              </a:rPr>
              <a:t>Mi </a:t>
            </a:r>
            <a:r>
              <a:rPr lang="en-GB" sz="1400" dirty="0" err="1">
                <a:latin typeface="+mj-lt"/>
              </a:rPr>
              <a:t>merimo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komponentu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brzine</a:t>
            </a:r>
            <a:r>
              <a:rPr lang="en-GB" sz="1400" dirty="0">
                <a:latin typeface="+mj-lt"/>
              </a:rPr>
              <a:t> u </a:t>
            </a:r>
            <a:r>
              <a:rPr lang="en-GB" sz="1400" dirty="0" err="1">
                <a:latin typeface="+mj-lt"/>
              </a:rPr>
              <a:t>smeru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ultrazvučnog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snopa</a:t>
            </a:r>
            <a:r>
              <a:rPr lang="en-GB" sz="1400" dirty="0">
                <a:latin typeface="+mj-lt"/>
              </a:rPr>
              <a:t>: v=V*</a:t>
            </a:r>
            <a:r>
              <a:rPr lang="en-GB" sz="1400" dirty="0" err="1">
                <a:latin typeface="+mj-lt"/>
              </a:rPr>
              <a:t>cos</a:t>
            </a:r>
            <a:r>
              <a:rPr lang="en-GB" sz="1400" dirty="0">
                <a:latin typeface="+mj-lt"/>
              </a:rPr>
              <a:t> </a:t>
            </a:r>
            <a:r>
              <a:rPr lang="it-IT" sz="1400" dirty="0">
                <a:latin typeface="+mj-lt"/>
                <a:sym typeface="Symbol" pitchFamily="16" charset="2"/>
              </a:rPr>
              <a:t> 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600" b="1" dirty="0">
                <a:latin typeface="+mj-lt"/>
              </a:rPr>
              <a:t>O</a:t>
            </a:r>
            <a:r>
              <a:rPr lang="en-GB" sz="1600" b="1" dirty="0" err="1">
                <a:latin typeface="+mj-lt"/>
              </a:rPr>
              <a:t>perater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mora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da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poravna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ultrazvučni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snop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talasa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sa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krvnim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sudom</a:t>
            </a:r>
            <a:r>
              <a:rPr lang="en-GB" sz="1600" b="1" dirty="0">
                <a:latin typeface="+mj-lt"/>
              </a:rPr>
              <a:t>, </a:t>
            </a:r>
            <a:r>
              <a:rPr lang="en-GB" sz="1600" b="1" dirty="0" err="1">
                <a:latin typeface="+mj-lt"/>
              </a:rPr>
              <a:t>da</a:t>
            </a:r>
            <a:r>
              <a:rPr lang="en-GB" sz="1600" b="1" dirty="0">
                <a:latin typeface="+mj-lt"/>
              </a:rPr>
              <a:t> bi </a:t>
            </a:r>
            <a:r>
              <a:rPr lang="en-GB" sz="1600" b="1" dirty="0" err="1">
                <a:latin typeface="+mj-lt"/>
              </a:rPr>
              <a:t>izbegao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slabljenje</a:t>
            </a:r>
            <a:r>
              <a:rPr lang="en-GB" sz="1600" b="1" dirty="0">
                <a:latin typeface="+mj-lt"/>
              </a:rPr>
              <a:t> (</a:t>
            </a:r>
            <a:r>
              <a:rPr lang="en-GB" sz="1600" b="1" dirty="0" err="1">
                <a:latin typeface="+mj-lt"/>
              </a:rPr>
              <a:t>dobijanje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manje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od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realne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vrednosti</a:t>
            </a:r>
            <a:r>
              <a:rPr lang="en-GB" sz="1600" b="1" dirty="0">
                <a:latin typeface="+mj-lt"/>
              </a:rPr>
              <a:t>) </a:t>
            </a:r>
            <a:r>
              <a:rPr lang="en-GB" sz="1600" b="1" dirty="0" err="1">
                <a:latin typeface="+mj-lt"/>
              </a:rPr>
              <a:t>protoka</a:t>
            </a:r>
            <a:r>
              <a:rPr lang="en-GB" sz="1600" b="1" dirty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krvi</a:t>
            </a:r>
            <a:r>
              <a:rPr lang="en-GB" sz="1600" b="1" dirty="0">
                <a:latin typeface="+mj-lt"/>
              </a:rPr>
              <a:t>.</a:t>
            </a:r>
          </a:p>
        </p:txBody>
      </p:sp>
      <p:sp>
        <p:nvSpPr>
          <p:cNvPr id="13" name="Text Box 117"/>
          <p:cNvSpPr txBox="1">
            <a:spLocks noChangeArrowheads="1"/>
          </p:cNvSpPr>
          <p:nvPr/>
        </p:nvSpPr>
        <p:spPr bwMode="auto">
          <a:xfrm>
            <a:off x="4572000" y="1643050"/>
            <a:ext cx="1885950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dirty="0">
                <a:latin typeface="+mj-lt"/>
                <a:cs typeface="Times New Roman" pitchFamily="16" charset="0"/>
              </a:rPr>
              <a:t>Signal je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emitovan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frekvencom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: f </a:t>
            </a:r>
          </a:p>
        </p:txBody>
      </p:sp>
      <p:sp>
        <p:nvSpPr>
          <p:cNvPr id="14" name="Text Box 118"/>
          <p:cNvSpPr txBox="1">
            <a:spLocks noChangeArrowheads="1"/>
          </p:cNvSpPr>
          <p:nvPr/>
        </p:nvSpPr>
        <p:spPr bwMode="auto">
          <a:xfrm>
            <a:off x="4572000" y="2214554"/>
            <a:ext cx="1885950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dirty="0" err="1">
                <a:latin typeface="+mj-lt"/>
                <a:cs typeface="Times New Roman" pitchFamily="16" charset="0"/>
              </a:rPr>
              <a:t>Eho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signal je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primljen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kao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: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f+Δf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.</a:t>
            </a:r>
          </a:p>
        </p:txBody>
      </p:sp>
      <p:sp>
        <p:nvSpPr>
          <p:cNvPr id="15" name="Rectangle 137"/>
          <p:cNvSpPr>
            <a:spLocks noChangeArrowheads="1"/>
          </p:cNvSpPr>
          <p:nvPr/>
        </p:nvSpPr>
        <p:spPr bwMode="auto">
          <a:xfrm>
            <a:off x="4572001" y="2786059"/>
            <a:ext cx="1928825" cy="9541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altLang="en-US" sz="1400" dirty="0" err="1">
                <a:latin typeface="+mj-lt"/>
                <a:cs typeface="Times New Roman" pitchFamily="16" charset="0"/>
              </a:rPr>
              <a:t>Δf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je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Dopplerov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pomeraj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dat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formulom</a:t>
            </a:r>
            <a:r>
              <a:rPr lang="en-GB" altLang="en-US" sz="1400" dirty="0" smtClean="0">
                <a:latin typeface="+mj-lt"/>
                <a:cs typeface="Times New Roman" pitchFamily="16" charset="0"/>
              </a:rPr>
              <a:t>:</a:t>
            </a:r>
            <a:endParaRPr lang="en-GB" altLang="en-US" sz="800" dirty="0">
              <a:latin typeface="Arial" charset="0"/>
              <a:cs typeface="Times New Roman" pitchFamily="16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en-US" sz="1400" dirty="0">
                <a:latin typeface="+mj-lt"/>
                <a:cs typeface="Times New Roman" pitchFamily="16" charset="0"/>
                <a:sym typeface="Symbol" pitchFamily="16" charset="2"/>
              </a:rPr>
              <a:t>f = </a:t>
            </a:r>
            <a:r>
              <a:rPr lang="it-IT" altLang="en-US" sz="1400" u="sng" dirty="0">
                <a:latin typeface="+mj-lt"/>
                <a:cs typeface="Times New Roman" pitchFamily="16" charset="0"/>
                <a:sym typeface="Symbol" pitchFamily="16" charset="2"/>
              </a:rPr>
              <a:t>2 V f  cos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it-IT" altLang="en-US" sz="1400" dirty="0">
                <a:latin typeface="+mj-lt"/>
                <a:cs typeface="Times New Roman" pitchFamily="16" charset="0"/>
                <a:sym typeface="Symbol" pitchFamily="16" charset="2"/>
              </a:rPr>
              <a:t>    c</a:t>
            </a:r>
            <a:endParaRPr lang="en-GB" altLang="en-US" sz="1200" dirty="0">
              <a:latin typeface="+mj-lt"/>
              <a:cs typeface="Times New Roman" pitchFamily="16" charset="0"/>
            </a:endParaRPr>
          </a:p>
        </p:txBody>
      </p:sp>
      <p:sp>
        <p:nvSpPr>
          <p:cNvPr id="16" name="Rectangle 138"/>
          <p:cNvSpPr>
            <a:spLocks noChangeArrowheads="1"/>
          </p:cNvSpPr>
          <p:nvPr/>
        </p:nvSpPr>
        <p:spPr bwMode="auto">
          <a:xfrm>
            <a:off x="6643702" y="1643050"/>
            <a:ext cx="2217738" cy="11695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1809750" algn="l"/>
              </a:tabLst>
            </a:pPr>
            <a:r>
              <a:rPr lang="en-GB" altLang="en-US" sz="1400" dirty="0" err="1">
                <a:latin typeface="+mj-lt"/>
                <a:cs typeface="Times New Roman" pitchFamily="16" charset="0"/>
              </a:rPr>
              <a:t>Zapazite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da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nema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Dopplerovog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pomeraja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ako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je </a:t>
            </a:r>
            <a:r>
              <a:rPr lang="en-GB" altLang="en-US" sz="1400" dirty="0">
                <a:latin typeface="+mj-lt"/>
                <a:cs typeface="Times New Roman" pitchFamily="16" charset="0"/>
                <a:sym typeface="Symbol" pitchFamily="16" charset="2"/>
              </a:rPr>
              <a:t> 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= 90°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i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Doppler signal se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povećava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</a:rPr>
              <a:t>kako</a:t>
            </a:r>
            <a:r>
              <a:rPr lang="en-GB" altLang="en-US" sz="1400" dirty="0">
                <a:latin typeface="+mj-lt"/>
                <a:cs typeface="Times New Roman" pitchFamily="16" charset="0"/>
              </a:rPr>
              <a:t> se  </a:t>
            </a:r>
            <a:r>
              <a:rPr lang="en-GB" altLang="en-US" sz="1400" dirty="0">
                <a:latin typeface="+mj-lt"/>
                <a:cs typeface="Times New Roman" pitchFamily="16" charset="0"/>
                <a:sym typeface="Symbol" pitchFamily="16" charset="2"/>
              </a:rPr>
              <a:t> </a:t>
            </a:r>
            <a:r>
              <a:rPr lang="en-GB" altLang="en-US" sz="1400" dirty="0" err="1">
                <a:latin typeface="+mj-lt"/>
                <a:cs typeface="Times New Roman" pitchFamily="16" charset="0"/>
                <a:sym typeface="Symbol" pitchFamily="16" charset="2"/>
              </a:rPr>
              <a:t>smanjuje</a:t>
            </a:r>
            <a:r>
              <a:rPr lang="en-GB" altLang="en-US" sz="1400" dirty="0">
                <a:latin typeface="+mj-lt"/>
                <a:cs typeface="Times New Roman" pitchFamily="16" charset="0"/>
                <a:sym typeface="Symbol" pitchFamily="16" charset="2"/>
              </a:rPr>
              <a:t> </a:t>
            </a:r>
            <a:r>
              <a:rPr lang="en-GB" altLang="en-US" sz="1400" dirty="0" err="1">
                <a:latin typeface="+mj-lt"/>
                <a:cs typeface="Times New Roman" pitchFamily="16" charset="0"/>
                <a:sym typeface="Symbol" pitchFamily="16" charset="2"/>
              </a:rPr>
              <a:t>od</a:t>
            </a:r>
            <a:r>
              <a:rPr lang="en-GB" altLang="en-US" sz="1400" dirty="0">
                <a:latin typeface="+mj-lt"/>
                <a:cs typeface="Times New Roman" pitchFamily="16" charset="0"/>
                <a:sym typeface="Symbol" pitchFamily="16" charset="2"/>
              </a:rPr>
              <a:t> 90° do 0°.</a:t>
            </a: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5849937" y="3714752"/>
          <a:ext cx="3294063" cy="2632075"/>
        </p:xfrm>
        <a:graphic>
          <a:graphicData uri="http://schemas.openxmlformats.org/presentationml/2006/ole">
            <p:oleObj spid="_x0000_s1026" name="Fotografia Photo Editor" r:id="rId4" imgW="3809524" imgH="296268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ODREĐIVANJE  PRAVCA  I  SMERA  PROTOKA  KRVI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6643734" cy="3853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INTENZITET </a:t>
            </a:r>
            <a:r>
              <a:rPr lang="en-US" sz="3600" b="1" dirty="0" smtClean="0"/>
              <a:t>RAZLIČITIH OPSEGA BRZINA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CRVENIH </a:t>
            </a:r>
            <a:r>
              <a:rPr lang="en-US" sz="3600" b="1" dirty="0" smtClean="0"/>
              <a:t>KRVNIH ZRNACA</a:t>
            </a:r>
            <a:endParaRPr lang="en-US" sz="3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6359359" cy="37603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VIŠA UČESTA</a:t>
            </a:r>
            <a:r>
              <a:rPr lang="sr-Latn-RS" sz="3600" b="1" dirty="0" smtClean="0"/>
              <a:t>L</a:t>
            </a:r>
            <a:r>
              <a:rPr lang="en-US" sz="3600" b="1" dirty="0" smtClean="0"/>
              <a:t>OST TRANSDJUSERA</a:t>
            </a:r>
            <a:endParaRPr lang="en-US" sz="3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71472" y="2214554"/>
            <a:ext cx="79248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 eaLnBrk="1" hangingPunct="1">
              <a:buSzPct val="100000"/>
              <a:buFont typeface="Wingdings" pitchFamily="2" charset="2"/>
              <a:buChar char="Ø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3200" dirty="0" smtClean="0"/>
              <a:t>Kvalitetnija  M  i  2D  slika – </a:t>
            </a:r>
          </a:p>
          <a:p>
            <a:pPr marL="608013" indent="-608013" algn="just" eaLnBrk="1" hangingPunct="1">
              <a:buSzPct val="10000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3200" dirty="0" smtClean="0"/>
              <a:t>      bolja  rezolucija</a:t>
            </a:r>
          </a:p>
          <a:p>
            <a:pPr marL="608013" indent="-608013" algn="just" eaLnBrk="1" hangingPunct="1">
              <a:buSzPct val="10000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sr-Latn-CS" sz="3200" dirty="0" smtClean="0"/>
          </a:p>
          <a:p>
            <a:pPr marL="608013" indent="-608013" algn="just" eaLnBrk="1" hangingPunct="1">
              <a:buSzPct val="100000"/>
              <a:buFont typeface="Wingdings" pitchFamily="2" charset="2"/>
              <a:buChar char="Ø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3200" dirty="0" smtClean="0"/>
              <a:t>Manja  brzina  kod  Dopplera</a:t>
            </a:r>
          </a:p>
          <a:p>
            <a:pPr marL="608013" indent="-608013" algn="just" eaLnBrk="1" hangingPunct="1">
              <a:buSzPct val="100000"/>
              <a:buFont typeface="Wingdings" pitchFamily="2" charset="2"/>
              <a:buChar char="Ø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sr-Latn-CS" sz="3200" dirty="0" smtClean="0"/>
          </a:p>
          <a:p>
            <a:pPr marL="608013" indent="-608013" algn="just" eaLnBrk="1" hangingPunct="1">
              <a:buSzPct val="100000"/>
              <a:buFont typeface="Wingdings" pitchFamily="2" charset="2"/>
              <a:buChar char="Ø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3200" dirty="0" smtClean="0"/>
              <a:t>Manja dubina</a:t>
            </a:r>
            <a:endParaRPr lang="sr-Latn-C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07157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NIŽA </a:t>
            </a:r>
            <a:r>
              <a:rPr lang="en-US" sz="3600" b="1" dirty="0" smtClean="0"/>
              <a:t>UČESTA</a:t>
            </a:r>
            <a:r>
              <a:rPr lang="sr-Latn-RS" sz="3600" b="1" dirty="0" smtClean="0"/>
              <a:t>L</a:t>
            </a:r>
            <a:r>
              <a:rPr lang="en-US" sz="3600" b="1" dirty="0" smtClean="0"/>
              <a:t>OST TRANSDJUSERA</a:t>
            </a:r>
            <a:endParaRPr lang="en-US" sz="3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0034" y="2357430"/>
            <a:ext cx="79248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08013" indent="-608013" algn="just">
              <a:buSzPct val="100000"/>
              <a:buFont typeface="Wingdings" pitchFamily="2" charset="2"/>
              <a:buChar char="Ø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pl-PL" sz="3200" dirty="0" smtClean="0"/>
              <a:t>Slabija  M  i  2D  slika – </a:t>
            </a:r>
          </a:p>
          <a:p>
            <a:pPr marL="608013" indent="-608013" algn="just">
              <a:buSzPct val="10000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pl-PL" sz="3200" dirty="0" smtClean="0"/>
              <a:t>      manja  rezolucija</a:t>
            </a:r>
          </a:p>
          <a:p>
            <a:pPr marL="608013" indent="-608013" algn="just" eaLnBrk="1" hangingPunct="1">
              <a:buSzPct val="10000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sr-Latn-CS" sz="3200" dirty="0" smtClean="0"/>
          </a:p>
          <a:p>
            <a:pPr marL="608013" indent="-608013" algn="just" eaLnBrk="1" hangingPunct="1">
              <a:buSzPct val="100000"/>
              <a:buFont typeface="Wingdings" pitchFamily="2" charset="2"/>
              <a:buChar char="Ø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3200" dirty="0" smtClean="0"/>
              <a:t>Veća brzina  kod  Dopplera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382000" cy="5119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PULSN</a:t>
            </a:r>
            <a:r>
              <a:rPr lang="sr-Latn-CS" sz="3600" b="1" dirty="0" smtClean="0"/>
              <a:t>I  </a:t>
            </a:r>
            <a:r>
              <a:rPr lang="sr-Latn-CS" sz="3600" b="1" dirty="0" smtClean="0"/>
              <a:t>DOPPLER  </a:t>
            </a:r>
            <a:r>
              <a:rPr lang="sr-Latn-CS" sz="3600" b="1" dirty="0" smtClean="0"/>
              <a:t>(PW)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28802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8013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sr-Latn-CS" sz="2800" dirty="0" smtClean="0"/>
              <a:t>Slika se dobija na isti način kao i 2D</a:t>
            </a:r>
          </a:p>
          <a:p>
            <a:pPr marL="609600" indent="-608013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sr-Latn-CS" sz="2800" dirty="0" smtClean="0"/>
              <a:t>Slika - slanjem paketića impulsa i čekanjem povratnih impulsa</a:t>
            </a:r>
          </a:p>
          <a:p>
            <a:pPr marL="609600" indent="-608013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sr-Latn-CS" sz="2800" dirty="0" smtClean="0"/>
          </a:p>
          <a:p>
            <a:pPr marL="609600" indent="-608013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sr-Latn-CS" sz="2800" dirty="0" smtClean="0"/>
              <a:t>Koriste se iste sonde za 2D sliku i za pulsni Doppler</a:t>
            </a:r>
          </a:p>
          <a:p>
            <a:pPr marL="609600" indent="-608013" algn="ctr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sr-Latn-CS" sz="2000" b="1" dirty="0" smtClean="0"/>
          </a:p>
          <a:p>
            <a:pPr marL="609600" indent="-608013" algn="ctr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sr-Latn-CS" sz="2000" b="1" dirty="0" smtClean="0"/>
          </a:p>
          <a:p>
            <a:pPr marL="609600" indent="-608013" algn="ctr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sr-Latn-CS" sz="2000" b="1" dirty="0" smtClean="0"/>
          </a:p>
          <a:p>
            <a:pPr marL="609600" indent="-608013" algn="ctr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sr-Latn-CS" sz="3600" b="1" dirty="0" smtClean="0"/>
              <a:t>KONTINUALNI DOPLER (CW)</a:t>
            </a:r>
          </a:p>
          <a:p>
            <a:pPr marL="609600" indent="-608013" algn="ctr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endParaRPr lang="sr-Latn-CS" sz="2000" b="1" dirty="0" smtClean="0"/>
          </a:p>
          <a:p>
            <a:pPr marL="609600" indent="-608013">
              <a:spcBef>
                <a:spcPct val="0"/>
              </a:spcBef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</a:pPr>
            <a:r>
              <a:rPr lang="sr-Latn-CS" sz="2000" dirty="0" smtClean="0"/>
              <a:t>Sonda sa samo dva kristala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PULSN</a:t>
            </a:r>
            <a:r>
              <a:rPr lang="sr-Latn-CS" sz="3600" b="1" dirty="0" smtClean="0"/>
              <a:t>I  </a:t>
            </a:r>
            <a:r>
              <a:rPr lang="sr-Latn-CS" sz="3600" b="1" dirty="0" smtClean="0"/>
              <a:t>DOPPLER  </a:t>
            </a:r>
            <a:r>
              <a:rPr lang="sr-Latn-CS" sz="3600" b="1" dirty="0" smtClean="0"/>
              <a:t>(PW)</a:t>
            </a:r>
            <a:endParaRPr lang="en-US" sz="36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6758747" cy="436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BRZINA ZVUKA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3" name="TextBox 12"/>
          <p:cNvSpPr txBox="1"/>
          <p:nvPr/>
        </p:nvSpPr>
        <p:spPr>
          <a:xfrm>
            <a:off x="571472" y="4643446"/>
            <a:ext cx="7858179" cy="130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2000" b="1" dirty="0" smtClean="0"/>
              <a:t> C = f </a:t>
            </a:r>
            <a:r>
              <a:rPr lang="sr-Latn-CS" b="1" dirty="0" smtClean="0"/>
              <a:t>x</a:t>
            </a:r>
            <a:r>
              <a:rPr lang="sr-Latn-CS" sz="2000" b="1" dirty="0" smtClean="0"/>
              <a:t> </a:t>
            </a:r>
            <a:r>
              <a:rPr lang="el-GR" sz="2000" b="1" dirty="0" smtClean="0">
                <a:cs typeface="Times New Roman" pitchFamily="16" charset="0"/>
              </a:rPr>
              <a:t>λ</a:t>
            </a:r>
          </a:p>
          <a:p>
            <a:pPr marL="341313" indent="-341313" algn="ctr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r-Latn-CS" sz="1400" dirty="0" smtClean="0"/>
          </a:p>
          <a:p>
            <a:pPr marL="341313" indent="-341313" algn="ctr">
              <a:lnSpc>
                <a:spcPct val="80000"/>
              </a:lnSpc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1400" dirty="0" smtClean="0"/>
              <a:t>	</a:t>
            </a:r>
          </a:p>
          <a:p>
            <a:pPr marL="341313" indent="-341313" algn="ctr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r-Latn-CS" sz="1600" b="1" dirty="0" smtClean="0"/>
              <a:t>Prostiranje zvuka kroz okolinu dovodi delove okoline u stanje vibriranja. Te vibracije se kreću određenom brzinom C, koja zavisi od elastičnih osobina sredine i temperature</a:t>
            </a:r>
            <a:endParaRPr lang="en-US" sz="1600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14348" y="1928802"/>
            <a:ext cx="7631113" cy="2525713"/>
            <a:chOff x="480" y="960"/>
            <a:chExt cx="4807" cy="1591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960"/>
              <a:ext cx="4808" cy="15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80" y="960"/>
              <a:ext cx="4808" cy="15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PULSN</a:t>
            </a:r>
            <a:r>
              <a:rPr lang="sr-Latn-CS" sz="3600" b="1" dirty="0" smtClean="0"/>
              <a:t>I  </a:t>
            </a:r>
            <a:r>
              <a:rPr lang="sr-Latn-CS" sz="3600" b="1" dirty="0" smtClean="0"/>
              <a:t>DOPPLER  </a:t>
            </a:r>
            <a:r>
              <a:rPr lang="sr-Latn-CS" sz="3600" b="1" dirty="0" smtClean="0"/>
              <a:t>(PW)</a:t>
            </a:r>
            <a:endParaRPr lang="en-US" sz="36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6715172" cy="4188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PULSNI  </a:t>
            </a:r>
            <a:r>
              <a:rPr lang="en-US" sz="3600" b="1" dirty="0" smtClean="0"/>
              <a:t>DOP</a:t>
            </a:r>
            <a:r>
              <a:rPr lang="sr-Latn-RS" sz="3600" b="1" dirty="0" smtClean="0"/>
              <a:t>P</a:t>
            </a:r>
            <a:r>
              <a:rPr lang="en-US" sz="3600" b="1" dirty="0" smtClean="0"/>
              <a:t>LER  </a:t>
            </a:r>
            <a:r>
              <a:rPr lang="en-US" sz="3600" b="1" dirty="0" smtClean="0"/>
              <a:t>(PW)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24515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indent="-608013" algn="just">
              <a:spcBef>
                <a:spcPct val="0"/>
              </a:spcBef>
              <a:buFont typeface="Times New Roman" pitchFamily="16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2400" dirty="0" smtClean="0"/>
              <a:t>Mogućnost određivanja protoka po pravcu,  po  smeru  i  po  dubini.</a:t>
            </a:r>
          </a:p>
          <a:p>
            <a:pPr marL="608013" indent="-608013" algn="just">
              <a:spcBef>
                <a:spcPct val="0"/>
              </a:spcBef>
              <a:buFont typeface="Times New Roman" pitchFamily="16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sr-Latn-CS" sz="2400" dirty="0" smtClean="0"/>
          </a:p>
          <a:p>
            <a:pPr marL="608013" indent="-608013" algn="just">
              <a:spcBef>
                <a:spcPct val="0"/>
              </a:spcBef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sr-Latn-CS" sz="2400" dirty="0" smtClean="0"/>
          </a:p>
          <a:p>
            <a:pPr marL="608013" indent="-608013" algn="just">
              <a:spcBef>
                <a:spcPct val="0"/>
              </a:spcBef>
              <a:buFont typeface="Times New Roman" pitchFamily="16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2400" dirty="0" smtClean="0"/>
              <a:t>Može da se meri samo ograničena promena Dopplerove   frekvencije, odnosno,  mala  brzina.</a:t>
            </a:r>
            <a:endParaRPr lang="sr-Latn-C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600" b="1" dirty="0" smtClean="0"/>
              <a:t>KONTINUALNI </a:t>
            </a:r>
            <a:r>
              <a:rPr lang="en-US" sz="3600" b="1" dirty="0" smtClean="0"/>
              <a:t>DOP</a:t>
            </a:r>
            <a:r>
              <a:rPr lang="sr-Latn-RS" sz="3600" b="1" dirty="0" smtClean="0"/>
              <a:t>P</a:t>
            </a:r>
            <a:r>
              <a:rPr lang="en-US" sz="3600" b="1" dirty="0" smtClean="0"/>
              <a:t>LER  (</a:t>
            </a:r>
            <a:r>
              <a:rPr lang="sr-Latn-RS" sz="3600" b="1" dirty="0" smtClean="0"/>
              <a:t>C</a:t>
            </a:r>
            <a:r>
              <a:rPr lang="en-US" sz="3600" b="1" dirty="0" smtClean="0"/>
              <a:t>W</a:t>
            </a:r>
            <a:r>
              <a:rPr lang="en-US" sz="3600" b="1" dirty="0" smtClean="0"/>
              <a:t>)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0" y="24515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indent="-608013" algn="just">
              <a:spcBef>
                <a:spcPct val="0"/>
              </a:spcBef>
              <a:buFont typeface="Times New Roman" pitchFamily="16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2400" dirty="0" smtClean="0"/>
              <a:t>Nema određivanja protoka po dubini, već se registruju sve brzine duž celog krvnog suda kroz koji ultrazvučni  snop  prolazi.</a:t>
            </a:r>
          </a:p>
          <a:p>
            <a:pPr marL="608013" indent="-608013" algn="just">
              <a:spcBef>
                <a:spcPct val="0"/>
              </a:spcBef>
              <a:buFont typeface="Times New Roman" pitchFamily="16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sr-Latn-CS" sz="2400" dirty="0" smtClean="0"/>
          </a:p>
          <a:p>
            <a:pPr marL="608013" indent="-608013" algn="just">
              <a:spcBef>
                <a:spcPct val="0"/>
              </a:spcBef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endParaRPr lang="sr-Latn-CS" sz="2400" dirty="0" smtClean="0"/>
          </a:p>
          <a:p>
            <a:pPr marL="608013" indent="-608013" algn="just">
              <a:spcBef>
                <a:spcPct val="0"/>
              </a:spcBef>
              <a:buFont typeface="Times New Roman" pitchFamily="16" charset="0"/>
              <a:buChar char="•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</a:pPr>
            <a:r>
              <a:rPr lang="sr-Latn-CS" sz="2400" dirty="0" smtClean="0"/>
              <a:t>Mogu da se mere sve brzine protoka u kardiologiji ( </a:t>
            </a:r>
            <a:r>
              <a:rPr lang="sr-Latn-CS" sz="2400" dirty="0" smtClean="0"/>
              <a:t>do </a:t>
            </a:r>
            <a:r>
              <a:rPr lang="sr-Latn-CS" sz="2400" dirty="0" smtClean="0"/>
              <a:t>7.0 </a:t>
            </a:r>
            <a:r>
              <a:rPr lang="sr-Latn-CS" sz="2400" dirty="0" smtClean="0"/>
              <a:t>m/s, što odgovara gradijentu  pritiska  od  196  mmHg).</a:t>
            </a:r>
            <a:endParaRPr lang="sr-Latn-C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229600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8229600" cy="291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00430" y="1142984"/>
            <a:ext cx="210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</a:rPr>
              <a:t>LAMINARNI PROTOK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3500438"/>
            <a:ext cx="233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rgbClr val="FFFF00"/>
                </a:solidFill>
              </a:rPr>
              <a:t>TURBULENTNI PROTOK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/>
              <a:t>UPROŠĆENA  BERNULIJEVA  JEDNAČINA</a:t>
            </a:r>
          </a:p>
          <a:p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87630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/>
              <a:t>BOJENJE </a:t>
            </a:r>
            <a:r>
              <a:rPr lang="sr-Latn-CS" sz="3200" b="1" dirty="0" smtClean="0"/>
              <a:t>PRAVCA I SMERA PROTOKA KRVI</a:t>
            </a:r>
            <a:endParaRPr lang="sr-Latn-CS" sz="3200" b="1" dirty="0" smtClean="0"/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786742" cy="38576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71670" y="5715016"/>
            <a:ext cx="468908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dirty="0"/>
              <a:t>BART </a:t>
            </a:r>
            <a:r>
              <a:rPr lang="sr-Latn-RS" sz="2000" b="1" dirty="0" smtClean="0"/>
              <a:t> </a:t>
            </a:r>
            <a:r>
              <a:rPr lang="sr-Latn-RS" sz="2000" b="1" dirty="0" smtClean="0"/>
              <a:t>   =    </a:t>
            </a:r>
            <a:r>
              <a:rPr lang="en-US" sz="2000" b="1" dirty="0" smtClean="0"/>
              <a:t>BLUE </a:t>
            </a:r>
            <a:r>
              <a:rPr lang="en-US" sz="2000" b="1" dirty="0"/>
              <a:t>- AWAY,  RED - TOWARDS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92867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/>
              <a:t>COLOR FLOW MAPPING – CFM </a:t>
            </a:r>
          </a:p>
          <a:p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4714884"/>
            <a:ext cx="9144000" cy="14795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Color Doppler </a:t>
            </a:r>
            <a:r>
              <a:rPr lang="en-US" dirty="0" err="1" smtClean="0"/>
              <a:t>detektuje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smer</a:t>
            </a:r>
            <a:r>
              <a:rPr lang="en-US" dirty="0" smtClean="0"/>
              <a:t> </a:t>
            </a:r>
            <a:r>
              <a:rPr lang="en-US" dirty="0" err="1" smtClean="0"/>
              <a:t>protoka</a:t>
            </a:r>
            <a:r>
              <a:rPr lang="en-US" dirty="0" smtClean="0"/>
              <a:t> </a:t>
            </a:r>
            <a:r>
              <a:rPr lang="en-US" dirty="0" err="1" smtClean="0"/>
              <a:t>koristeći</a:t>
            </a:r>
            <a:r>
              <a:rPr lang="en-US" dirty="0" smtClean="0"/>
              <a:t> </a:t>
            </a:r>
            <a:r>
              <a:rPr lang="en-US" dirty="0" err="1" smtClean="0"/>
              <a:t>principe</a:t>
            </a:r>
            <a:r>
              <a:rPr lang="en-US" dirty="0" smtClean="0"/>
              <a:t> </a:t>
            </a:r>
            <a:r>
              <a:rPr lang="en-US" dirty="0" err="1" smtClean="0"/>
              <a:t>pulsnog</a:t>
            </a:r>
            <a:r>
              <a:rPr lang="en-US" dirty="0" smtClean="0"/>
              <a:t> Doppler-a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/>
          </a:p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 smtClean="0"/>
              <a:t>Nasuprot</a:t>
            </a:r>
            <a:r>
              <a:rPr lang="en-US" dirty="0" smtClean="0"/>
              <a:t> PW, </a:t>
            </a:r>
            <a:r>
              <a:rPr lang="en-US" dirty="0" err="1" smtClean="0"/>
              <a:t>detekcija</a:t>
            </a:r>
            <a:r>
              <a:rPr lang="en-US" dirty="0" smtClean="0"/>
              <a:t> se </a:t>
            </a:r>
            <a:r>
              <a:rPr lang="en-US" dirty="0" err="1" smtClean="0"/>
              <a:t>ovde</a:t>
            </a:r>
            <a:r>
              <a:rPr lang="en-US" dirty="0" smtClean="0"/>
              <a:t> ne </a:t>
            </a:r>
            <a:r>
              <a:rPr lang="en-US" dirty="0" err="1" smtClean="0"/>
              <a:t>desava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malom</a:t>
            </a:r>
            <a:r>
              <a:rPr lang="en-US" dirty="0" smtClean="0"/>
              <a:t> </a:t>
            </a:r>
            <a:r>
              <a:rPr lang="en-US" dirty="0" err="1" smtClean="0"/>
              <a:t>uzorku</a:t>
            </a:r>
            <a:r>
              <a:rPr lang="en-US" dirty="0" smtClean="0"/>
              <a:t> (sample),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uzoraka</a:t>
            </a:r>
            <a:r>
              <a:rPr lang="en-US" dirty="0" smtClean="0"/>
              <a:t> </a:t>
            </a:r>
            <a:r>
              <a:rPr lang="en-US" dirty="0" err="1" smtClean="0"/>
              <a:t>odjednom</a:t>
            </a:r>
            <a:r>
              <a:rPr lang="en-US" dirty="0" smtClean="0"/>
              <a:t>.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uzoraka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</a:t>
            </a:r>
            <a:r>
              <a:rPr lang="en-US" dirty="0" err="1" smtClean="0"/>
              <a:t>kolor</a:t>
            </a:r>
            <a:r>
              <a:rPr lang="en-US" dirty="0" smtClean="0"/>
              <a:t> </a:t>
            </a:r>
            <a:r>
              <a:rPr lang="en-US" dirty="0" err="1" smtClean="0"/>
              <a:t>prozora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korisnik</a:t>
            </a:r>
            <a:r>
              <a:rPr lang="en-US" dirty="0" smtClean="0"/>
              <a:t> </a:t>
            </a:r>
            <a:r>
              <a:rPr lang="en-US" dirty="0" err="1" smtClean="0"/>
              <a:t>podešava</a:t>
            </a:r>
            <a:r>
              <a:rPr lang="en-US" dirty="0" smtClean="0"/>
              <a:t> </a:t>
            </a:r>
            <a:r>
              <a:rPr lang="en-US" dirty="0" err="1" smtClean="0"/>
              <a:t>zavisno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.</a:t>
            </a:r>
          </a:p>
        </p:txBody>
      </p:sp>
      <p:pic>
        <p:nvPicPr>
          <p:cNvPr id="10" name="Picture 6" descr="D:\learning center\cfm.ht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6500858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NORMALNI </a:t>
            </a:r>
            <a:r>
              <a:rPr lang="pl-PL" sz="2800" b="1" dirty="0" smtClean="0"/>
              <a:t>PROTOK </a:t>
            </a:r>
            <a:r>
              <a:rPr lang="pl-PL" sz="2800" b="1" dirty="0" smtClean="0"/>
              <a:t>KROZ </a:t>
            </a:r>
            <a:r>
              <a:rPr lang="pl-PL" sz="2800" b="1" dirty="0" smtClean="0"/>
              <a:t>MITRALNI ZALISTAK U DIJASTOLI</a:t>
            </a:r>
            <a:endParaRPr lang="pl-PL" sz="2800" b="1" dirty="0" smtClean="0"/>
          </a:p>
          <a:p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6715172" cy="437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TURBULENTNO </a:t>
            </a:r>
            <a:r>
              <a:rPr lang="pl-PL" sz="3200" b="1" dirty="0" smtClean="0"/>
              <a:t>KRETANJE </a:t>
            </a:r>
            <a:r>
              <a:rPr lang="pl-PL" sz="3200" b="1" dirty="0" smtClean="0"/>
              <a:t>PRAVI “</a:t>
            </a:r>
            <a:r>
              <a:rPr lang="pl-PL" sz="3200" b="1" dirty="0" smtClean="0"/>
              <a:t>MOZAIK</a:t>
            </a:r>
            <a:r>
              <a:rPr lang="pl-PL" sz="3200" b="1" dirty="0" smtClean="0"/>
              <a:t>” </a:t>
            </a:r>
            <a:r>
              <a:rPr lang="pl-PL" sz="3200" b="1" dirty="0" smtClean="0"/>
              <a:t>SLIKU</a:t>
            </a:r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6572296" cy="4440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MOGUĆNOSTI  </a:t>
            </a:r>
            <a:r>
              <a:rPr lang="pl-PL" sz="3200" b="1" dirty="0" smtClean="0"/>
              <a:t>DOPPLERA</a:t>
            </a:r>
            <a:endParaRPr lang="en-US" dirty="0"/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928802"/>
            <a:ext cx="7809908" cy="422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08"/>
            <a:ext cx="9286908" cy="857256"/>
          </a:xfrm>
        </p:spPr>
        <p:txBody>
          <a:bodyPr>
            <a:noAutofit/>
          </a:bodyPr>
          <a:lstStyle/>
          <a:p>
            <a:r>
              <a:rPr lang="sr-Latn-RS" sz="3200" b="1" dirty="0" smtClean="0"/>
              <a:t>FREKVENCIJA ULTRAZVUKA – NAJVAŽNIJI PARAMETAR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-285784" y="4714885"/>
            <a:ext cx="971556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841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sz="1600" b="1" dirty="0" smtClean="0"/>
              <a:t>Određena </a:t>
            </a:r>
            <a:r>
              <a:rPr lang="sr-Latn-CS" sz="1600" b="1" dirty="0" smtClean="0"/>
              <a:t>je </a:t>
            </a:r>
            <a:r>
              <a:rPr lang="sr-Latn-CS" sz="1600" b="1" dirty="0" smtClean="0"/>
              <a:t>karakteristikama ultrazvučnog izvora. Označava </a:t>
            </a:r>
            <a:r>
              <a:rPr lang="sr-Latn-CS" sz="1600" b="1" dirty="0" smtClean="0"/>
              <a:t>se </a:t>
            </a:r>
            <a:r>
              <a:rPr lang="sr-Latn-CS" sz="1600" b="1" dirty="0" smtClean="0"/>
              <a:t>kao broj titraja (treptaja</a:t>
            </a:r>
            <a:r>
              <a:rPr lang="sr-Latn-CS" sz="1600" b="1" dirty="0" smtClean="0"/>
              <a:t>, oscilacija) </a:t>
            </a:r>
            <a:r>
              <a:rPr lang="sr-Latn-CS" sz="1600" b="1" dirty="0" smtClean="0"/>
              <a:t>u sekundi: </a:t>
            </a:r>
          </a:p>
          <a:p>
            <a:pPr lvl="1" indent="-2841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sz="1400" b="1" dirty="0" smtClean="0"/>
              <a:t>	</a:t>
            </a:r>
            <a:r>
              <a:rPr lang="sr-Latn-CS" sz="1200" b="1" dirty="0" smtClean="0"/>
              <a:t>		</a:t>
            </a:r>
            <a:r>
              <a:rPr lang="sr-Latn-CS" b="1" dirty="0" smtClean="0"/>
              <a:t>1Hz </a:t>
            </a:r>
            <a:r>
              <a:rPr lang="sr-Latn-CS" b="1" dirty="0" smtClean="0"/>
              <a:t>(herc) = 1 </a:t>
            </a:r>
            <a:r>
              <a:rPr lang="sr-Latn-CS" b="1" dirty="0" smtClean="0"/>
              <a:t>osc/sec</a:t>
            </a:r>
          </a:p>
          <a:p>
            <a:pPr lvl="1" indent="-2841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b="1" dirty="0" smtClean="0"/>
              <a:t>	</a:t>
            </a:r>
            <a:r>
              <a:rPr lang="sr-Latn-CS" b="1" dirty="0" smtClean="0"/>
              <a:t>		1 </a:t>
            </a:r>
            <a:r>
              <a:rPr lang="sr-Latn-CS" b="1" dirty="0" smtClean="0"/>
              <a:t>KHz = 1.000 osc/sec</a:t>
            </a:r>
          </a:p>
          <a:p>
            <a:pPr lvl="1" indent="-28416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sr-Latn-CS" b="1" dirty="0" smtClean="0"/>
              <a:t>			1 </a:t>
            </a:r>
            <a:r>
              <a:rPr lang="sr-Latn-CS" b="1" dirty="0" smtClean="0"/>
              <a:t>MHz = 1.000.000 osc/sec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 bwMode="auto">
          <a:xfrm>
            <a:off x="2786050" y="1928802"/>
            <a:ext cx="3214710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ARTEFAKTI</a:t>
            </a:r>
            <a:endParaRPr lang="pl-PL" sz="32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200024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r-HR" altLang="sr-Latn-RS" sz="2800" b="1" dirty="0" smtClean="0">
                <a:solidFill>
                  <a:srgbClr val="FFFF00"/>
                </a:solidFill>
              </a:rPr>
              <a:t> </a:t>
            </a:r>
            <a:r>
              <a:rPr lang="hr-HR" altLang="sr-Latn-RS" sz="2400" dirty="0" smtClean="0"/>
              <a:t>Na ultrazvučnoj slici često vidimo oblike koji u stvari ne postoje, a imitiraju normalne ili patološke strukture. To su artefakti</a:t>
            </a:r>
            <a:r>
              <a:rPr lang="hr-HR" altLang="sr-Latn-RS" dirty="0" smtClean="0"/>
              <a:t>.</a:t>
            </a:r>
          </a:p>
          <a:p>
            <a: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r-HR" altLang="sr-Latn-RS" sz="2000" dirty="0" smtClean="0"/>
          </a:p>
          <a:p>
            <a: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r-HR" altLang="sr-Latn-RS" sz="2000" dirty="0" smtClean="0"/>
          </a:p>
          <a:p>
            <a: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r-HR" altLang="sr-Latn-RS" sz="2000" dirty="0" smtClean="0"/>
          </a:p>
          <a:p>
            <a: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r-HR" altLang="sr-Latn-RS" sz="2400" dirty="0" smtClean="0"/>
              <a:t>Mogu da nastanu zbog:</a:t>
            </a:r>
          </a:p>
          <a:p>
            <a:pPr marL="742950" lvl="1"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hr-HR" altLang="sr-Latn-RS" sz="2400" dirty="0" smtClean="0"/>
          </a:p>
          <a:p>
            <a:pPr marL="742950" lvl="1"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r-HR" altLang="sr-Latn-RS" sz="2400" dirty="0" smtClean="0"/>
              <a:t>1. Neispravne opreme</a:t>
            </a:r>
          </a:p>
          <a:p>
            <a:pPr marL="742950" lvl="1"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r-HR" altLang="sr-Latn-RS" sz="2400" dirty="0" smtClean="0"/>
              <a:t>2. Neodgovarajućeg podešavanja aparata</a:t>
            </a:r>
          </a:p>
          <a:p>
            <a:pPr marL="742950" lvl="1" indent="-2841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hr-HR" altLang="sr-Latn-RS" sz="2400" dirty="0" smtClean="0"/>
              <a:t>3. Uticaja sredine (tkiva) koje se pregleda na ultrazvučne talase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ARTEFAKTI</a:t>
            </a:r>
            <a:endParaRPr lang="pl-PL" sz="3200" b="1" dirty="0" smtClean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428728" y="1928802"/>
            <a:ext cx="6115184" cy="4645024"/>
            <a:chOff x="1152" y="1125"/>
            <a:chExt cx="3600" cy="292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78" y="1125"/>
              <a:ext cx="3238" cy="26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52" y="1153"/>
              <a:ext cx="3600" cy="28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BIOLOŠKI EFEKTI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500306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800" b="1" dirty="0" smtClean="0"/>
              <a:t>American Institute For Ultrasound In Medicine (AIUM):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sz="2000" dirty="0" smtClean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sz="2000" dirty="0" smtClean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800" u="sng" dirty="0" smtClean="0"/>
              <a:t>Nema potvrđenih bioloških efekata na pacijentima i sonografistima izloženim jačinama ultrazvuka uobičajenim u standardnim pregledima.</a:t>
            </a:r>
            <a:endParaRPr lang="sl-SI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4" name="TextBox 13"/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VEŽBE</a:t>
            </a:r>
            <a:endParaRPr lang="pl-PL" sz="36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0" y="2500306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800" dirty="0" smtClean="0"/>
              <a:t>Upoznavanje sa hardverom ehokardiografskog aparata (monitor, tastatura, sonda, komande na tastaruti za podešavanje grafičkog prikaza)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sl-SI" sz="2800" dirty="0" smtClean="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800" dirty="0" smtClean="0"/>
              <a:t>Biološki efekat ultrazvuka (bezbednost primene...)</a:t>
            </a:r>
            <a:endParaRPr lang="sl-S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714380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ULTRAZVUK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7000924" cy="3429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5786" y="535782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Ultrazvuk</a:t>
            </a:r>
            <a:r>
              <a:rPr lang="en-US" dirty="0" smtClean="0"/>
              <a:t> je </a:t>
            </a:r>
            <a:r>
              <a:rPr lang="en-US" dirty="0" err="1" smtClean="0"/>
              <a:t>talasno</a:t>
            </a:r>
            <a:r>
              <a:rPr lang="en-US" dirty="0" smtClean="0"/>
              <a:t> </a:t>
            </a:r>
            <a:r>
              <a:rPr lang="en-US" dirty="0" err="1" smtClean="0"/>
              <a:t>kretanje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prenosi</a:t>
            </a:r>
            <a:r>
              <a:rPr lang="en-US" dirty="0" smtClean="0"/>
              <a:t> </a:t>
            </a:r>
            <a:r>
              <a:rPr lang="en-US" dirty="0" err="1" smtClean="0"/>
              <a:t>mehaničkim</a:t>
            </a:r>
            <a:r>
              <a:rPr lang="en-US" dirty="0" smtClean="0"/>
              <a:t> </a:t>
            </a:r>
            <a:r>
              <a:rPr lang="en-US" dirty="0" err="1" smtClean="0"/>
              <a:t>vibracijama</a:t>
            </a:r>
            <a:r>
              <a:rPr lang="en-US" dirty="0" smtClean="0"/>
              <a:t> </a:t>
            </a:r>
            <a:r>
              <a:rPr lang="en-US" dirty="0" err="1" smtClean="0"/>
              <a:t>čije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učesta</a:t>
            </a:r>
            <a:r>
              <a:rPr lang="sr-Latn-RS" dirty="0" smtClean="0"/>
              <a:t>l</a:t>
            </a:r>
            <a:r>
              <a:rPr lang="en-US" dirty="0" err="1" smtClean="0"/>
              <a:t>osti</a:t>
            </a:r>
            <a:r>
              <a:rPr lang="en-US" dirty="0" smtClean="0"/>
              <a:t> u </a:t>
            </a:r>
            <a:r>
              <a:rPr lang="en-US" dirty="0" err="1" smtClean="0"/>
              <a:t>opsegu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20 </a:t>
            </a:r>
            <a:r>
              <a:rPr lang="sr-Latn-RS" dirty="0" smtClean="0"/>
              <a:t>KH</a:t>
            </a:r>
            <a:r>
              <a:rPr lang="en-US" dirty="0" smtClean="0"/>
              <a:t>z do 1.000 </a:t>
            </a:r>
            <a:r>
              <a:rPr lang="sr-Latn-RS" dirty="0" smtClean="0"/>
              <a:t>MH</a:t>
            </a:r>
            <a:r>
              <a:rPr lang="en-US" dirty="0" smtClean="0"/>
              <a:t>z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714372"/>
          </a:xfrm>
        </p:spPr>
        <p:txBody>
          <a:bodyPr>
            <a:noAutofit/>
          </a:bodyPr>
          <a:lstStyle/>
          <a:p>
            <a:r>
              <a:rPr lang="sr-Latn-RS" sz="3600" b="1" dirty="0" smtClean="0"/>
              <a:t>BROJČANE VREDNOSTI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1" name="TextBox 10"/>
          <p:cNvSpPr txBox="1"/>
          <p:nvPr/>
        </p:nvSpPr>
        <p:spPr>
          <a:xfrm>
            <a:off x="642910" y="2214554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UČESTA</a:t>
            </a:r>
            <a:r>
              <a:rPr lang="sr-Latn-RS" sz="24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OST </a:t>
            </a:r>
            <a:r>
              <a:rPr lang="en-US" sz="2400" dirty="0" smtClean="0">
                <a:solidFill>
                  <a:srgbClr val="FF0000"/>
                </a:solidFill>
              </a:rPr>
              <a:t>SONDI		</a:t>
            </a:r>
            <a:r>
              <a:rPr lang="sr-Latn-R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 smtClean="0">
                <a:solidFill>
                  <a:srgbClr val="FF0000"/>
                </a:solidFill>
              </a:rPr>
              <a:t>- 20 MHz</a:t>
            </a:r>
          </a:p>
          <a:p>
            <a:r>
              <a:rPr lang="en-US" sz="2400" dirty="0" smtClean="0"/>
              <a:t>TALASNA DUŽINA			</a:t>
            </a:r>
            <a:r>
              <a:rPr lang="sr-Latn-RS" sz="2400" dirty="0" smtClean="0"/>
              <a:t>	</a:t>
            </a:r>
            <a:r>
              <a:rPr lang="en-US" sz="2400" dirty="0" smtClean="0"/>
              <a:t>1 </a:t>
            </a:r>
            <a:r>
              <a:rPr lang="en-US" sz="2400" dirty="0" smtClean="0"/>
              <a:t>- 0,08 mm</a:t>
            </a:r>
          </a:p>
          <a:p>
            <a:endParaRPr lang="en-US" sz="2400" dirty="0" smtClean="0"/>
          </a:p>
          <a:p>
            <a:r>
              <a:rPr lang="en-US" sz="2400" dirty="0" smtClean="0"/>
              <a:t>BRZINA ULTRAZVUKA KROZ VAZDUH (</a:t>
            </a:r>
            <a:r>
              <a:rPr lang="en-US" sz="2400" dirty="0" err="1" smtClean="0"/>
              <a:t>pluća</a:t>
            </a:r>
            <a:r>
              <a:rPr lang="en-US" sz="2400" dirty="0" smtClean="0"/>
              <a:t>)	340 m/s</a:t>
            </a:r>
          </a:p>
          <a:p>
            <a:r>
              <a:rPr lang="en-US" sz="2400" dirty="0" smtClean="0"/>
              <a:t>BRZINA ULTRAZVUKA KROZ KOST		</a:t>
            </a:r>
            <a:r>
              <a:rPr lang="en-US" sz="2400" dirty="0" err="1" smtClean="0"/>
              <a:t>velika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BRZINA ULTRAZVUKA KROZ MEKA TKIVA	1540 m/s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SA VIŠOM </a:t>
            </a:r>
            <a:r>
              <a:rPr lang="en-US" sz="2400" u="sng" dirty="0" smtClean="0"/>
              <a:t>UČESTA</a:t>
            </a:r>
            <a:r>
              <a:rPr lang="sr-Latn-RS" sz="2400" u="sng" dirty="0" smtClean="0"/>
              <a:t>L</a:t>
            </a:r>
            <a:r>
              <a:rPr lang="en-US" sz="2400" u="sng" dirty="0" smtClean="0"/>
              <a:t>OŠĆU </a:t>
            </a:r>
            <a:r>
              <a:rPr lang="en-US" sz="2400" u="sng" dirty="0" smtClean="0"/>
              <a:t>JE BOLJA REZOLUCIJA,</a:t>
            </a:r>
          </a:p>
          <a:p>
            <a:r>
              <a:rPr lang="en-US" sz="2400" u="sng" dirty="0" smtClean="0"/>
              <a:t>A MANJA DUBINA PRODIRANJA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857256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FREKVENCE UZ SONDI U KARDIOLOGIJI 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55650" y="2276475"/>
          <a:ext cx="7632700" cy="381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6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72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3200" dirty="0" smtClean="0">
                          <a:solidFill>
                            <a:srgbClr val="FFFF00"/>
                          </a:solidFill>
                        </a:rPr>
                        <a:t>Transtorakalne</a:t>
                      </a: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sr-Latn-RS" sz="3200" dirty="0" smtClean="0">
                          <a:solidFill>
                            <a:srgbClr val="FFFF00"/>
                          </a:solidFill>
                        </a:rPr>
                        <a:t>1-8 MHz</a:t>
                      </a:r>
                      <a:endParaRPr lang="sr-Latn-R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2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3200" dirty="0" smtClean="0">
                          <a:solidFill>
                            <a:srgbClr val="FFFF00"/>
                          </a:solidFill>
                        </a:rPr>
                        <a:t>TEE</a:t>
                      </a:r>
                    </a:p>
                    <a:p>
                      <a:endParaRPr lang="sr-Latn-R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3-10 MHz</a:t>
                      </a:r>
                    </a:p>
                    <a:p>
                      <a:endParaRPr lang="sr-Latn-R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2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3200" dirty="0" smtClean="0">
                          <a:solidFill>
                            <a:srgbClr val="FFC000"/>
                          </a:solidFill>
                        </a:rPr>
                        <a:t>Intrakoronarne</a:t>
                      </a:r>
                      <a:r>
                        <a:rPr lang="sr-Latn-RS" sz="1800" dirty="0" smtClean="0">
                          <a:solidFill>
                            <a:srgbClr val="FFC000"/>
                          </a:solidFill>
                        </a:rPr>
                        <a:t> - </a:t>
                      </a:r>
                      <a:r>
                        <a:rPr lang="sr-Latn-RS" sz="3200" dirty="0" smtClean="0">
                          <a:solidFill>
                            <a:srgbClr val="FFC000"/>
                          </a:solidFill>
                        </a:rPr>
                        <a:t>IVUS</a:t>
                      </a:r>
                      <a:endParaRPr lang="sr-Latn-RS" sz="1800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sr-Latn-R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10-20 MHz</a:t>
                      </a:r>
                    </a:p>
                    <a:p>
                      <a:endParaRPr lang="sr-Latn-R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7150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AKUSTIČNA IMPEDANSA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572428" cy="321471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Pri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prostiranju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ultrazvuka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sredina</a:t>
            </a:r>
            <a:r>
              <a:rPr lang="en-US" sz="2000" dirty="0" smtClean="0">
                <a:solidFill>
                  <a:schemeClr val="tx1"/>
                </a:solidFill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</a:rPr>
              <a:t>opire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prolasku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Taj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otpor</a:t>
            </a:r>
            <a:r>
              <a:rPr lang="en-US" sz="2000" dirty="0" smtClean="0">
                <a:solidFill>
                  <a:schemeClr val="tx1"/>
                </a:solidFill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</a:rPr>
              <a:t>naziva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akustična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impedansa</a:t>
            </a:r>
            <a:r>
              <a:rPr lang="sr-Latn-RS" sz="20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sr-Latn-RS" sz="2000" dirty="0" smtClean="0">
                <a:solidFill>
                  <a:schemeClr val="tx1"/>
                </a:solidFill>
              </a:rPr>
              <a:t>Z</a:t>
            </a:r>
            <a:r>
              <a:rPr lang="en-US" sz="2000" dirty="0" err="1" smtClean="0">
                <a:solidFill>
                  <a:schemeClr val="tx1"/>
                </a:solidFill>
              </a:rPr>
              <a:t>avisi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gustine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tkiva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brzine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prostiranja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talasa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kroz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tkivo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sr-Latn-R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Z </a:t>
            </a:r>
            <a:r>
              <a:rPr lang="en-US" sz="2800" b="1" kern="0" dirty="0" smtClean="0">
                <a:solidFill>
                  <a:schemeClr val="tx1"/>
                </a:solidFill>
                <a:latin typeface="Symbol" pitchFamily="16" charset="2"/>
              </a:rPr>
              <a:t>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ρ* </a:t>
            </a:r>
            <a:r>
              <a:rPr lang="en-US" sz="2000" dirty="0" smtClean="0">
                <a:solidFill>
                  <a:schemeClr val="tx1"/>
                </a:solidFill>
              </a:rPr>
              <a:t>c</a:t>
            </a:r>
            <a:endParaRPr lang="sr-Latn-R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Na </a:t>
            </a:r>
            <a:r>
              <a:rPr lang="en-US" sz="2000" dirty="0" err="1" smtClean="0">
                <a:solidFill>
                  <a:schemeClr val="tx1"/>
                </a:solidFill>
              </a:rPr>
              <a:t>razdvojnim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površinama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dvaju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tkiva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javlja</a:t>
            </a:r>
            <a:r>
              <a:rPr lang="en-US" sz="2000" dirty="0" smtClean="0">
                <a:solidFill>
                  <a:schemeClr val="tx1"/>
                </a:solidFill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</a:rPr>
              <a:t>odbijanje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prelamanje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talasa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143800" cy="50006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REFLEKSIJA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9286908" cy="1214446"/>
          </a:xfrm>
        </p:spPr>
        <p:txBody>
          <a:bodyPr anchor="ctr">
            <a:no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j-lt"/>
              </a:rPr>
              <a:t>Na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graničnoj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površini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sredina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sa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različitim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akustičnim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impedansama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ultrazvučni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talas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se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delimično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prelama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reflektuje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prolazi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u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dublje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slojeve</a:t>
            </a:r>
            <a:endParaRPr lang="sr-Latn-RS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sr-Latn-RS" sz="140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Vazduh-meka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tkiva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–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velika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razlika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- gel</a:t>
            </a:r>
          </a:p>
          <a:p>
            <a:pPr algn="l"/>
            <a:endParaRPr lang="en-US" sz="1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16.04.2021.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00100" y="1785926"/>
            <a:ext cx="124583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 dirty="0"/>
              <a:t>REFLEKSIJA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72198" y="1785926"/>
            <a:ext cx="1571113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u="sng" dirty="0"/>
              <a:t>DIVERGENCIJA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071538" y="2285992"/>
            <a:ext cx="1143008" cy="128588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571604" y="2714620"/>
            <a:ext cx="157162" cy="842962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42910" y="3571876"/>
            <a:ext cx="1857388" cy="45719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357290" y="3643314"/>
            <a:ext cx="500066" cy="1076324"/>
          </a:xfrm>
          <a:prstGeom prst="downArrow">
            <a:avLst>
              <a:gd name="adj1" fmla="val 50000"/>
              <a:gd name="adj2" fmla="val 4444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571604" y="4000504"/>
            <a:ext cx="71438" cy="762000"/>
          </a:xfrm>
          <a:prstGeom prst="upArrow">
            <a:avLst>
              <a:gd name="adj1" fmla="val 50000"/>
              <a:gd name="adj2" fmla="val 250000"/>
            </a:avLst>
          </a:prstGeom>
          <a:solidFill>
            <a:srgbClr val="00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642910" y="4786322"/>
            <a:ext cx="1905000" cy="158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 rot="20100000">
            <a:off x="5555960" y="2094024"/>
            <a:ext cx="1119756" cy="1524000"/>
          </a:xfrm>
          <a:prstGeom prst="downArrow">
            <a:avLst>
              <a:gd name="adj1" fmla="val 50000"/>
              <a:gd name="adj2" fmla="val 26316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 rot="3000000">
            <a:off x="7039098" y="2105011"/>
            <a:ext cx="344742" cy="1752600"/>
          </a:xfrm>
          <a:prstGeom prst="upArrow">
            <a:avLst>
              <a:gd name="adj1" fmla="val 50000"/>
              <a:gd name="adj2" fmla="val 95833"/>
            </a:avLst>
          </a:prstGeom>
          <a:solidFill>
            <a:srgbClr val="00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5000628" y="3571876"/>
            <a:ext cx="2819400" cy="1588"/>
          </a:xfrm>
          <a:prstGeom prst="line">
            <a:avLst/>
          </a:prstGeom>
          <a:noFill/>
          <a:ln w="5724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 rot="21120000">
            <a:off x="6225139" y="3613666"/>
            <a:ext cx="685800" cy="1219200"/>
          </a:xfrm>
          <a:prstGeom prst="downArrow">
            <a:avLst>
              <a:gd name="adj1" fmla="val 50000"/>
              <a:gd name="adj2" fmla="val 46527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1928796" y="2285987"/>
            <a:ext cx="3786188" cy="368299"/>
            <a:chOff x="1215" y="2209"/>
            <a:chExt cx="2385" cy="232"/>
          </a:xfrm>
        </p:grpSpPr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1876" y="2209"/>
              <a:ext cx="869" cy="2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dirty="0" err="1"/>
                <a:t>upadni</a:t>
              </a:r>
              <a:r>
                <a:rPr lang="en-US" sz="1800" b="1" dirty="0"/>
                <a:t> </a:t>
              </a:r>
              <a:r>
                <a:rPr lang="en-US" sz="1800" b="1" dirty="0" err="1"/>
                <a:t>talas</a:t>
              </a:r>
              <a:endParaRPr lang="en-US" sz="1800" b="1" dirty="0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>
              <a:off x="1215" y="2352"/>
              <a:ext cx="658" cy="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2784" y="2352"/>
              <a:ext cx="816" cy="3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1714480" y="2857499"/>
            <a:ext cx="5357813" cy="642938"/>
            <a:chOff x="1299" y="2593"/>
            <a:chExt cx="3375" cy="405"/>
          </a:xfrm>
        </p:grpSpPr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2049" y="2593"/>
              <a:ext cx="859" cy="4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dirty="0" err="1"/>
                <a:t>reflektovani</a:t>
              </a:r>
              <a:endParaRPr lang="en-US" sz="1800" b="1" dirty="0"/>
            </a:p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dirty="0" err="1"/>
                <a:t>talas</a:t>
              </a:r>
              <a:endParaRPr lang="en-US" sz="1800" b="1" dirty="0"/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 flipH="1" flipV="1">
              <a:off x="1299" y="2707"/>
              <a:ext cx="718" cy="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2928" y="2707"/>
              <a:ext cx="1746" cy="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1569900" y="3714745"/>
            <a:ext cx="1931000" cy="368299"/>
            <a:chOff x="1391" y="3073"/>
            <a:chExt cx="1133" cy="232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1626" y="3073"/>
              <a:ext cx="898" cy="2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0000" tIns="46800" rIns="90000" bIns="46800"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dirty="0" err="1"/>
                <a:t>propusni</a:t>
              </a:r>
              <a:r>
                <a:rPr lang="en-US" sz="1800" b="1" dirty="0"/>
                <a:t> </a:t>
              </a:r>
              <a:r>
                <a:rPr lang="en-US" sz="1800" b="1" dirty="0" err="1"/>
                <a:t>talas</a:t>
              </a:r>
              <a:endParaRPr lang="en-US" sz="1800" b="1" dirty="0"/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 flipH="1">
              <a:off x="1391" y="3193"/>
              <a:ext cx="242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29"/>
          <p:cNvGrpSpPr>
            <a:grpSpLocks/>
          </p:cNvGrpSpPr>
          <p:nvPr/>
        </p:nvGrpSpPr>
        <p:grpSpPr bwMode="auto">
          <a:xfrm>
            <a:off x="0" y="4071942"/>
            <a:ext cx="1572917" cy="587375"/>
            <a:chOff x="68" y="3265"/>
            <a:chExt cx="1228" cy="370"/>
          </a:xfrm>
        </p:grpSpPr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68" y="3265"/>
              <a:ext cx="940" cy="3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dirty="0" err="1"/>
                <a:t>reflektovani</a:t>
              </a:r>
              <a:endParaRPr lang="en-US" sz="1600" b="1" dirty="0"/>
            </a:p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1" dirty="0" err="1"/>
                <a:t>talas</a:t>
              </a:r>
              <a:endParaRPr lang="en-US" sz="1600" b="1" dirty="0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768" y="3504"/>
              <a:ext cx="528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26"/>
          <p:cNvGrpSpPr>
            <a:grpSpLocks/>
          </p:cNvGrpSpPr>
          <p:nvPr/>
        </p:nvGrpSpPr>
        <p:grpSpPr bwMode="auto">
          <a:xfrm>
            <a:off x="6724650" y="3786190"/>
            <a:ext cx="2419350" cy="641350"/>
            <a:chOff x="3792" y="3265"/>
            <a:chExt cx="1524" cy="404"/>
          </a:xfrm>
        </p:grpSpPr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4327" y="3265"/>
              <a:ext cx="989" cy="40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dirty="0" err="1"/>
                <a:t>propusni</a:t>
              </a:r>
              <a:r>
                <a:rPr lang="en-US" sz="1800" b="1" dirty="0"/>
                <a:t> </a:t>
              </a:r>
              <a:r>
                <a:rPr lang="en-US" sz="1800" b="1" dirty="0" err="1"/>
                <a:t>talas</a:t>
              </a:r>
              <a:endParaRPr lang="en-US" sz="1800" b="1" dirty="0"/>
            </a:p>
            <a:p>
              <a:pPr algn="ctr" eaLnBrk="1" hangingPunct="1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dirty="0"/>
                <a:t>(</a:t>
              </a:r>
              <a:r>
                <a:rPr lang="en-US" sz="1800" b="1" dirty="0" err="1"/>
                <a:t>divergentan</a:t>
              </a:r>
              <a:r>
                <a:rPr lang="en-US" sz="1800" b="1" dirty="0"/>
                <a:t>)</a:t>
              </a: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H="1">
              <a:off x="3791" y="3408"/>
              <a:ext cx="482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1099</Words>
  <Application>Microsoft Office PowerPoint</Application>
  <PresentationFormat>On-screen Show (4:3)</PresentationFormat>
  <Paragraphs>248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Fotografia di MS Photo Editor 3.0</vt:lpstr>
      <vt:lpstr>Fizičke osnove elektroterapije i elektrodijagnostike  Modul D: Diplomirani fizičar – medicinska fizika pod rukovodstvom prof. Nenada Stevanovića    FIZIKA ULTRAZVUKA. UPOZNAVANJE SA HARDVEROM ULTRAZVUČNOG APARATA. VIII nedelja predavanja i vežbi</vt:lpstr>
      <vt:lpstr>PODELA TALASA</vt:lpstr>
      <vt:lpstr>BRZINA ZVUKA</vt:lpstr>
      <vt:lpstr>FREKVENCIJA ULTRAZVUKA – NAJVAŽNIJI PARAMETAR</vt:lpstr>
      <vt:lpstr>ULTRAZVUK</vt:lpstr>
      <vt:lpstr>BROJČANE VREDNOSTI</vt:lpstr>
      <vt:lpstr>FREKVENCE UZ SONDI U KARDIOLOGIJI </vt:lpstr>
      <vt:lpstr>AKUSTIČNA IMPEDANSA</vt:lpstr>
      <vt:lpstr>REFLEKSIJA</vt:lpstr>
      <vt:lpstr>SLEPI MIŠEVI ŠALJU I PRIMAJU ULTRAZVUČNE TALASE</vt:lpstr>
      <vt:lpstr>OTKRIVANJE PODMORNICA POMOĆU SONARA</vt:lpstr>
      <vt:lpstr>Slide 12</vt:lpstr>
      <vt:lpstr>OSNOVNA ŠEMA ULTRAZVUČNOG APARATA</vt:lpstr>
      <vt:lpstr>SONDE</vt:lpstr>
      <vt:lpstr>ULTRAZVUČNA DIJAGNOSTIKA - TALASNO KRETANJE</vt:lpstr>
      <vt:lpstr>JEDNODIMENZIONALNA SLIKA - A NAČIN (A MODE)</vt:lpstr>
      <vt:lpstr>JEDNODIMENZIONALNA SLIKA - M NAČIN (M MODE)</vt:lpstr>
      <vt:lpstr>JEDNO- I DVODIMENZIONALNA SLIKA</vt:lpstr>
      <vt:lpstr>DOPPLEROV EFEKAT</vt:lpstr>
      <vt:lpstr>DOPLEROV  POMAK</vt:lpstr>
      <vt:lpstr>DOPLEROV  POMAK</vt:lpstr>
      <vt:lpstr>IZRAČUNAVANJE  FREKVENTNOG  POMAKA</vt:lpstr>
      <vt:lpstr>ODREĐIVANJE  PRAVCA  I  SMERA  PROTOKA  KRVI</vt:lpstr>
      <vt:lpstr>INTENZITET RAZLIČITIH OPSEGA BRZINA  CRVENIH KRVNIH ZRNACA</vt:lpstr>
      <vt:lpstr>VIŠA UČESTALOST TRANSDJUSERA</vt:lpstr>
      <vt:lpstr>NIŽA UČESTALOST TRANSDJUSERA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Физичке основе електротерапије и електродијагностике  Модул Д: Дипломирани физичар – медицинска физика   ОСНОВИ ФИЗИКЕ И ЕЛЕКТРОФИЗИОЛОГИЈЕ СПРОВОДНОГ СИСТЕМА СРЦА.  ЕЛЕКТРОКАРДИОГРАФИЈА. II недеља предавања и вежби</dc:title>
  <dc:creator>Jovan</dc:creator>
  <cp:lastModifiedBy>Korisnik</cp:lastModifiedBy>
  <cp:revision>86</cp:revision>
  <dcterms:created xsi:type="dcterms:W3CDTF">2021-03-02T09:04:45Z</dcterms:created>
  <dcterms:modified xsi:type="dcterms:W3CDTF">2021-04-21T16:44:24Z</dcterms:modified>
</cp:coreProperties>
</file>